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25" r:id="rId3"/>
    <p:sldId id="331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339" r:id="rId41"/>
    <p:sldId id="291" r:id="rId42"/>
    <p:sldId id="340" r:id="rId43"/>
    <p:sldId id="292" r:id="rId44"/>
    <p:sldId id="293" r:id="rId45"/>
    <p:sldId id="342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41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53" r:id="rId69"/>
    <p:sldId id="309" r:id="rId70"/>
    <p:sldId id="310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11" r:id="rId82"/>
    <p:sldId id="312" r:id="rId83"/>
    <p:sldId id="313" r:id="rId84"/>
    <p:sldId id="314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6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6E27-7CF8-485D-9F37-7314C6B00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6E996-7037-49E6-A2E1-A4DC3F378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F531B-2C9F-43FC-92B3-7B66D0AC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167A-6CB7-4E77-A18D-B898C24B3905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57CE1-3E8C-4A26-9D4D-525964126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B3FDB-1520-4E27-912A-E2905C6A0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E1207-7B66-419A-A0F1-D1CB18549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52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F1E29-2145-40F0-A4A7-FEC1A408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DE4D21-D381-4136-865C-788ED9897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A9EB8-ADD2-4E0B-97B3-6029788E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167A-6CB7-4E77-A18D-B898C24B3905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2738F-0471-487B-A28B-D35248D1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0F08E-006E-43B9-8FE8-439A853E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E1207-7B66-419A-A0F1-D1CB18549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D38732-EFD9-47B4-AD23-4F07F4335B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E19786-1B79-4F57-8726-03CFFF47A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7E816-E90C-4A3F-9CB9-1E057A5B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167A-6CB7-4E77-A18D-B898C24B3905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15529-4957-44CF-A41D-36EB936BC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1736E-466C-417A-953C-57E20DEF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E1207-7B66-419A-A0F1-D1CB18549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27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20A7-2F7C-4358-BE72-B6C5A568F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71264-018C-47EB-BEEF-FAB36EA4B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365DC-F8A2-400B-8CDA-9D6DC1178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167A-6CB7-4E77-A18D-B898C24B3905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CDCAD-32E3-41FE-9312-1178DA43B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4E564-BB98-478E-8E88-1B1EE940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E1207-7B66-419A-A0F1-D1CB18549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57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AE17-0903-4B69-910E-BA15A317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4E23C-5645-4C15-8CAF-D84BF4CA4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8DA17-E4D8-4ADD-B07B-3A85619AE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167A-6CB7-4E77-A18D-B898C24B3905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29493-35A1-4A78-BEB5-737C3014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B9223-DF39-4385-8DC7-E041D1ACD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E1207-7B66-419A-A0F1-D1CB18549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96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279F-C189-45AF-8DAD-AA98CF79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6A84C-843C-4303-8E76-A2DC7E2C10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4C443-494B-4723-9183-E880B519C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B17B2-C19D-46C7-9025-8FA27F854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167A-6CB7-4E77-A18D-B898C24B3905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EE0DF-9287-4AE1-91A9-4618B11C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CFDA4-2722-4E45-9E5D-617870F2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E1207-7B66-419A-A0F1-D1CB18549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1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5E4A8-8B97-41EA-8484-760F175A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9113C-F6AA-496E-AB95-B30CF21F2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328E2-3207-4E50-BC95-6E71730C9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E65CAB-9865-4737-B902-B803339E02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D13D77-171B-4DFD-B60D-8D7020DB3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09843D-62D4-4D30-905C-F8C3E5DB2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167A-6CB7-4E77-A18D-B898C24B3905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4ACF1-BD5A-42A8-8975-104C9200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109C54-92F5-44A9-97BB-BDEBF0C4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E1207-7B66-419A-A0F1-D1CB18549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80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3FBB-CF6D-479F-A334-1C8B803C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55E9C-0EAE-4B1A-A4B6-4BC69941C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167A-6CB7-4E77-A18D-B898C24B3905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45DD21-BF54-4C22-A081-2FA823C88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FB792-7513-4F34-A748-12B21721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E1207-7B66-419A-A0F1-D1CB18549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90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E7D8FC-C9AC-48A3-8196-2ECDC8CBC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167A-6CB7-4E77-A18D-B898C24B3905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B162BB-204F-484D-BA74-F23345B3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8689-FC11-410A-9882-D79EAE4DD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E1207-7B66-419A-A0F1-D1CB18549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2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84CD4-8445-4739-8CB9-676E254E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BA7F6-FE9B-4564-96A0-E522A15EC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DBD87-BAA5-4C07-9939-B03954B69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19E13-6526-4DAF-AB2F-D9D0FEA1E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167A-6CB7-4E77-A18D-B898C24B3905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434C12-03AF-44F5-907A-41F28AF16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97372-F9A7-47C3-BC2F-1533D9FE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E1207-7B66-419A-A0F1-D1CB18549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5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12B15-2232-4CAB-AACC-8DC5EE3F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17C2F7-F3BC-4EC9-A28A-E810D5753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98495-997C-4748-AB7E-149BBC2D3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2550C-07C2-4F41-96B4-F86B70C3E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167A-6CB7-4E77-A18D-B898C24B3905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6B599-10F7-4354-A9A1-0567C5B84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B4400-DDAF-47BE-9B49-949B1F59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E1207-7B66-419A-A0F1-D1CB18549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0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21ADFC-A107-4F64-84FA-65A53B0E5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E7A80-5497-486C-AA07-F0F394533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7986B-5473-41DB-884B-D13DE69B8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9167A-6CB7-4E77-A18D-B898C24B3905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EA439-C039-48D9-AE4B-6D4733E18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00307-3C68-48E5-962A-D00A93946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E1207-7B66-419A-A0F1-D1CB18549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05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63690"/>
            <a:ext cx="9144000" cy="94789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Password Hashing and Graph Pebbling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83066"/>
            <a:ext cx="9144000" cy="29667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B050"/>
                </a:solidFill>
              </a:rPr>
              <a:t>Samson Zhou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70C0"/>
                </a:solidFill>
              </a:rPr>
              <a:t>Joint work with: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Jeremiah </a:t>
            </a:r>
            <a:r>
              <a:rPr lang="en-US" sz="2800" dirty="0" err="1"/>
              <a:t>Blocki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Ben Harsha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Ling Ren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2782" y="5749834"/>
            <a:ext cx="27051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3975"/>
            <a:ext cx="33432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09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password and ha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54707" y="643467"/>
            <a:ext cx="988258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871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Users tend to pick weak passwords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Server attacks are inevitable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Try to mitigate offline attacks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Specialized hardware (ASIC) can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dirty="0"/>
                  <a:t> hashes per second.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97" y="4001294"/>
            <a:ext cx="2509838" cy="2658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108" y="4497981"/>
            <a:ext cx="26289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2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Password Hash Function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“Moderately Expensive” to compute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Expensive to compute on ASIC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Fast and cheap on PC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125" y="496383"/>
            <a:ext cx="2509838" cy="2658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594" y="3286125"/>
            <a:ext cx="2628900" cy="1743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181" y="3801808"/>
            <a:ext cx="21145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7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76" y="1020127"/>
            <a:ext cx="2647188" cy="1866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644" y="1020127"/>
            <a:ext cx="2647188" cy="1866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644" y="3513903"/>
            <a:ext cx="2509838" cy="2658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907" y="3513903"/>
            <a:ext cx="2143125" cy="2143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186" y="2617088"/>
            <a:ext cx="3142335" cy="206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52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76" y="1020127"/>
            <a:ext cx="2647188" cy="1866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644" y="1020127"/>
            <a:ext cx="2647188" cy="1866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644" y="3513903"/>
            <a:ext cx="2509838" cy="2658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907" y="3513903"/>
            <a:ext cx="2143125" cy="2143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186" y="2617088"/>
            <a:ext cx="3142335" cy="206463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49C370-D28A-434C-B462-943E59B80A75}"/>
              </a:ext>
            </a:extLst>
          </p:cNvPr>
          <p:cNvSpPr/>
          <p:nvPr/>
        </p:nvSpPr>
        <p:spPr>
          <a:xfrm>
            <a:off x="7021828" y="1424970"/>
            <a:ext cx="4324196" cy="3451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CAF2CD-3F8C-46C7-82CF-BBB022777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876" y="1761068"/>
            <a:ext cx="3708724" cy="277907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3531D73-D902-4341-96A7-38BC59E1A703}"/>
              </a:ext>
            </a:extLst>
          </p:cNvPr>
          <p:cNvSpPr/>
          <p:nvPr/>
        </p:nvSpPr>
        <p:spPr>
          <a:xfrm>
            <a:off x="763107" y="1474516"/>
            <a:ext cx="3846215" cy="3451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F8E76C-B195-4241-BDD6-9E31ACA66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659" y="1660094"/>
            <a:ext cx="3347477" cy="298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68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Memory Hard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Memory hard functions require comparatively more resources for adversaries to compute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Data-dependent memory hard functions are susceptible to side-channel attacks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Data-independent memory hard functions (</a:t>
            </a:r>
            <a:r>
              <a:rPr lang="en-US" dirty="0" err="1"/>
              <a:t>iMHFs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251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>
            <a:stCxn id="7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>
            <a:stCxn id="18" idx="4"/>
            <a:endCxn id="28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0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313393" y="5659070"/>
                <a:ext cx="3030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0" dirty="0"/>
                  <a:t>Hash function: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393" y="5659070"/>
                <a:ext cx="3030007" cy="584775"/>
              </a:xfrm>
              <a:prstGeom prst="rect">
                <a:avLst/>
              </a:prstGeom>
              <a:blipFill>
                <a:blip r:embed="rId2"/>
                <a:stretch>
                  <a:fillRect l="-5020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urved Connector 41"/>
          <p:cNvCxnSpPr/>
          <p:nvPr/>
        </p:nvCxnSpPr>
        <p:spPr>
          <a:xfrm rot="5400000" flipH="1" flipV="1">
            <a:off x="5082494" y="197283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B8527BC-464B-44BC-837D-67DCBDA5F0F7}"/>
                  </a:ext>
                </a:extLst>
              </p:cNvPr>
              <p:cNvSpPr/>
              <p:nvPr/>
            </p:nvSpPr>
            <p:spPr>
              <a:xfrm>
                <a:off x="1313393" y="1846304"/>
                <a:ext cx="771331" cy="606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B8527BC-464B-44BC-837D-67DCBDA5F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393" y="1846304"/>
                <a:ext cx="771331" cy="6063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8065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770135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>
            <a:stCxn id="18" idx="4"/>
            <a:endCxn id="28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0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45325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20772" y="3371130"/>
            <a:ext cx="123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20772" y="5728759"/>
                <a:ext cx="460629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𝑝𝑤𝑑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𝑠𝑎𝑙𝑡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772" y="5728759"/>
                <a:ext cx="4606292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825" y="4526790"/>
            <a:ext cx="2466975" cy="1847850"/>
          </a:xfrm>
          <a:prstGeom prst="rect">
            <a:avLst/>
          </a:prstGeom>
        </p:spPr>
      </p:pic>
      <p:cxnSp>
        <p:nvCxnSpPr>
          <p:cNvPr id="23" name="Curved Connector 22"/>
          <p:cNvCxnSpPr/>
          <p:nvPr/>
        </p:nvCxnSpPr>
        <p:spPr>
          <a:xfrm rot="5400000" flipH="1" flipV="1">
            <a:off x="5082494" y="197283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649757-FA6C-4B88-B677-3B4BD6095D2D}"/>
                  </a:ext>
                </a:extLst>
              </p:cNvPr>
              <p:cNvSpPr/>
              <p:nvPr/>
            </p:nvSpPr>
            <p:spPr>
              <a:xfrm>
                <a:off x="1313393" y="1846304"/>
                <a:ext cx="771331" cy="606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649757-FA6C-4B88-B677-3B4BD6095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393" y="1846304"/>
                <a:ext cx="771331" cy="606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971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4722566" y="33711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66" y="3371130"/>
                <a:ext cx="876300" cy="84908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770135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>
            <a:stCxn id="18" idx="4"/>
            <a:endCxn id="28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0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45325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20772" y="3371130"/>
            <a:ext cx="123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20772" y="5728759"/>
                <a:ext cx="460629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772" y="5728759"/>
                <a:ext cx="460629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urved Connector 21"/>
          <p:cNvCxnSpPr/>
          <p:nvPr/>
        </p:nvCxnSpPr>
        <p:spPr>
          <a:xfrm rot="5400000" flipH="1" flipV="1">
            <a:off x="5082494" y="197283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6B37A13-F23E-4375-AA83-A55BCAF52328}"/>
                  </a:ext>
                </a:extLst>
              </p:cNvPr>
              <p:cNvSpPr/>
              <p:nvPr/>
            </p:nvSpPr>
            <p:spPr>
              <a:xfrm>
                <a:off x="1313393" y="1846304"/>
                <a:ext cx="771331" cy="606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6B37A13-F23E-4375-AA83-A55BCAF52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393" y="1846304"/>
                <a:ext cx="771331" cy="606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214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4722566" y="33711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66" y="3371130"/>
                <a:ext cx="876300" cy="84908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/>
              <p:cNvSpPr/>
              <p:nvPr/>
            </p:nvSpPr>
            <p:spPr>
              <a:xfrm>
                <a:off x="6143930" y="3421931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930" y="3421931"/>
                <a:ext cx="876300" cy="84908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770135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/>
              <p:cNvSpPr/>
              <p:nvPr/>
            </p:nvSpPr>
            <p:spPr>
              <a:xfrm>
                <a:off x="4722566" y="4601629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Oval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66" y="4601629"/>
                <a:ext cx="876300" cy="84908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>
            <a:stCxn id="18" idx="4"/>
            <a:endCxn id="28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0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45325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20772" y="3371130"/>
            <a:ext cx="123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20771" y="5668115"/>
                <a:ext cx="747657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771" y="5668115"/>
                <a:ext cx="747657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urved Connector 21"/>
          <p:cNvCxnSpPr/>
          <p:nvPr/>
        </p:nvCxnSpPr>
        <p:spPr>
          <a:xfrm rot="5400000" flipH="1" flipV="1">
            <a:off x="5082494" y="197283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32DD239-5D8C-43AB-861B-F68E43CADDD5}"/>
                  </a:ext>
                </a:extLst>
              </p:cNvPr>
              <p:cNvSpPr/>
              <p:nvPr/>
            </p:nvSpPr>
            <p:spPr>
              <a:xfrm>
                <a:off x="1313393" y="1846304"/>
                <a:ext cx="771331" cy="606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32DD239-5D8C-43AB-861B-F68E43CADD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393" y="1846304"/>
                <a:ext cx="771331" cy="6063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538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Background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Graph Pebbling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“Graph Reducibility”</a:t>
            </a:r>
          </a:p>
        </p:txBody>
      </p:sp>
    </p:spTree>
    <p:extLst>
      <p:ext uri="{BB962C8B-B14F-4D97-AF65-F5344CB8AC3E}">
        <p14:creationId xmlns:p14="http://schemas.microsoft.com/office/powerpoint/2010/main" val="165086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4722566" y="33711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66" y="3371130"/>
                <a:ext cx="876300" cy="84908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/>
              <p:cNvSpPr/>
              <p:nvPr/>
            </p:nvSpPr>
            <p:spPr>
              <a:xfrm>
                <a:off x="6143930" y="3421931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930" y="3421931"/>
                <a:ext cx="876300" cy="84908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7576957" y="33965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957" y="3396530"/>
                <a:ext cx="876300" cy="84908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2770135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/>
              <p:cNvSpPr/>
              <p:nvPr/>
            </p:nvSpPr>
            <p:spPr>
              <a:xfrm>
                <a:off x="4722566" y="4601629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Oval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66" y="4601629"/>
                <a:ext cx="876300" cy="84908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>
            <a:stCxn id="18" idx="4"/>
            <a:endCxn id="28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0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45325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20772" y="3371130"/>
            <a:ext cx="123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20772" y="5668115"/>
                <a:ext cx="7374438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772" y="5668115"/>
                <a:ext cx="7374438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urved Connector 21"/>
          <p:cNvCxnSpPr/>
          <p:nvPr/>
        </p:nvCxnSpPr>
        <p:spPr>
          <a:xfrm rot="5400000" flipH="1" flipV="1">
            <a:off x="5082494" y="197283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B57575-10ED-42EE-9FFA-74EC9EBE24AC}"/>
                  </a:ext>
                </a:extLst>
              </p:cNvPr>
              <p:cNvSpPr/>
              <p:nvPr/>
            </p:nvSpPr>
            <p:spPr>
              <a:xfrm>
                <a:off x="1313393" y="1846304"/>
                <a:ext cx="771331" cy="606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B57575-10ED-42EE-9FFA-74EC9EBE24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393" y="1846304"/>
                <a:ext cx="771331" cy="6063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95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Calculating an </a:t>
            </a:r>
            <a:r>
              <a:rPr lang="en-US" dirty="0" err="1"/>
              <a:t>iMHF</a:t>
            </a:r>
            <a:r>
              <a:rPr lang="en-US" dirty="0"/>
              <a:t> can be modeled as graph pebbling [AS15]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396" y="3518199"/>
            <a:ext cx="3039208" cy="279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94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sp>
        <p:nvSpPr>
          <p:cNvPr id="4" name="Oval 3"/>
          <p:cNvSpPr/>
          <p:nvPr/>
        </p:nvSpPr>
        <p:spPr>
          <a:xfrm>
            <a:off x="1355272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/>
          <p:cNvCxnSpPr>
            <a:stCxn id="4" idx="6"/>
          </p:cNvCxnSpPr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6071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4" idx="0"/>
          </p:cNvCxnSpPr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765750" y="33802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7114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5620141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313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6071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369270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765750" y="33802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7114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5620141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19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369270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187114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5620141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2767401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631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620141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2767401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4193771" y="341202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4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612074" y="341202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488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612074" y="341202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043328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01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638531" y="338662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473821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043328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7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638531" y="338662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707396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9887609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8469356" y="339932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6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Users tend to pick weak passwords</a:t>
            </a:r>
          </a:p>
        </p:txBody>
      </p:sp>
      <p:pic>
        <p:nvPicPr>
          <p:cNvPr id="1026" name="Picture 2" descr="Image result for common passwo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459" y="534384"/>
            <a:ext cx="4812079" cy="258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84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735" y="3823316"/>
            <a:ext cx="5282170" cy="2773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How to quantify “memory-hardness” of </a:t>
                </a:r>
                <a:r>
                  <a:rPr lang="en-US" dirty="0" err="1"/>
                  <a:t>iMHF</a:t>
                </a:r>
                <a:r>
                  <a:rPr lang="en-US" dirty="0"/>
                  <a:t>?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ST-complexity: maximum number of pebbles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number of steps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2 pebbles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7 steps = 14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GB" dirty="0"/>
                  <a:t>ST-complexity can scale badly with multiple evaluations [AS15]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GB" dirty="0"/>
                  <a:t> [AS15]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∃ </m:t>
                    </m:r>
                  </m:oMath>
                </a14:m>
                <a:r>
                  <a:rPr lang="en-GB" dirty="0"/>
                  <a:t>function </a:t>
                </a:r>
                <a:r>
                  <a:rPr lang="en-GB" i="1" dirty="0"/>
                  <a:t>f</a:t>
                </a:r>
                <a:r>
                  <a:rPr lang="en-GB" dirty="0"/>
                  <a:t> such that: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𝑖𝑛𝑠𝑡𝑎𝑛𝑐𝑒𝑠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𝑂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𝑆𝑇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GB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5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6071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369270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765750" y="33802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7114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5620141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40536" y="5294376"/>
                <a:ext cx="14073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36" y="5294376"/>
                <a:ext cx="140737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306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369270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187114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5620141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2767401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240536" y="5294376"/>
                <a:ext cx="88087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=1+2=3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36" y="5294376"/>
                <a:ext cx="880872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191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620141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2767401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4193771" y="341202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240536" y="5294376"/>
                <a:ext cx="88087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=3+2=5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36" y="5294376"/>
                <a:ext cx="880872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4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612074" y="341202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240536" y="5294376"/>
                <a:ext cx="3406628" cy="1257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=5+1=6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36" y="5294376"/>
                <a:ext cx="3406628" cy="12572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049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612074" y="341202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043328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240536" y="5294376"/>
                <a:ext cx="3406628" cy="1297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=6+2=8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36" y="5294376"/>
                <a:ext cx="3406628" cy="1297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831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638531" y="338662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473821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043328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240536" y="5294376"/>
                <a:ext cx="3406628" cy="1297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=8+2=10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36" y="5294376"/>
                <a:ext cx="3406628" cy="1297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670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638531" y="338662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707396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9887609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8469356" y="339932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240535" y="5294376"/>
                <a:ext cx="4930109" cy="1256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𝑐𝑐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=10+1=11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35" y="5294376"/>
                <a:ext cx="4930109" cy="1256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891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[AS15] CC amortizes well: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𝐶𝐶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𝑐𝑜𝑝𝑖𝑒𝑠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527" y="692313"/>
            <a:ext cx="6005325" cy="1342963"/>
          </a:xfrm>
          <a:prstGeom prst="rect">
            <a:avLst/>
          </a:prstGeom>
        </p:spPr>
      </p:pic>
      <p:sp>
        <p:nvSpPr>
          <p:cNvPr id="5" name="&quot;No&quot; Symbol 4"/>
          <p:cNvSpPr/>
          <p:nvPr/>
        </p:nvSpPr>
        <p:spPr>
          <a:xfrm>
            <a:off x="7616290" y="295530"/>
            <a:ext cx="2268416" cy="213653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EA4EDD8-FBF6-4AAD-B680-F347255E1CF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817370" y="2937510"/>
              <a:ext cx="7280910" cy="16326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98730">
                      <a:extLst>
                        <a:ext uri="{9D8B030D-6E8A-4147-A177-3AD203B41FA5}">
                          <a16:colId xmlns:a16="http://schemas.microsoft.com/office/drawing/2014/main" val="40961076"/>
                        </a:ext>
                      </a:extLst>
                    </a:gridCol>
                    <a:gridCol w="2403524">
                      <a:extLst>
                        <a:ext uri="{9D8B030D-6E8A-4147-A177-3AD203B41FA5}">
                          <a16:colId xmlns:a16="http://schemas.microsoft.com/office/drawing/2014/main" val="1686463265"/>
                        </a:ext>
                      </a:extLst>
                    </a:gridCol>
                    <a:gridCol w="2578656">
                      <a:extLst>
                        <a:ext uri="{9D8B030D-6E8A-4147-A177-3AD203B41FA5}">
                          <a16:colId xmlns:a16="http://schemas.microsoft.com/office/drawing/2014/main" val="2597751639"/>
                        </a:ext>
                      </a:extLst>
                    </a:gridCol>
                  </a:tblGrid>
                  <a:tr h="4627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𝒄𝒄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Lower Bound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Upper Bound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000516"/>
                      </a:ext>
                    </a:extLst>
                  </a:tr>
                  <a:tr h="4691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Argon2i [BDK15]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1.75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[BZ17]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1.767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[BZ17]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845843"/>
                      </a:ext>
                    </a:extLst>
                  </a:tr>
                  <a:tr h="700798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DRSample</a:t>
                          </a:r>
                          <a:r>
                            <a:rPr lang="en-US" dirty="0"/>
                            <a:t> [ABH17]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func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dirty="0"/>
                            <a:t> [ABH17]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func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dirty="0"/>
                            <a:t> [ABH17]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59384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EA4EDD8-FBF6-4AAD-B680-F347255E1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8476195"/>
                  </p:ext>
                </p:extLst>
              </p:nvPr>
            </p:nvGraphicFramePr>
            <p:xfrm>
              <a:off x="1817370" y="2937510"/>
              <a:ext cx="7280910" cy="16326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98730">
                      <a:extLst>
                        <a:ext uri="{9D8B030D-6E8A-4147-A177-3AD203B41FA5}">
                          <a16:colId xmlns:a16="http://schemas.microsoft.com/office/drawing/2014/main" val="40961076"/>
                        </a:ext>
                      </a:extLst>
                    </a:gridCol>
                    <a:gridCol w="2403524">
                      <a:extLst>
                        <a:ext uri="{9D8B030D-6E8A-4147-A177-3AD203B41FA5}">
                          <a16:colId xmlns:a16="http://schemas.microsoft.com/office/drawing/2014/main" val="1686463265"/>
                        </a:ext>
                      </a:extLst>
                    </a:gridCol>
                    <a:gridCol w="2578656">
                      <a:extLst>
                        <a:ext uri="{9D8B030D-6E8A-4147-A177-3AD203B41FA5}">
                          <a16:colId xmlns:a16="http://schemas.microsoft.com/office/drawing/2014/main" val="2597751639"/>
                        </a:ext>
                      </a:extLst>
                    </a:gridCol>
                  </a:tblGrid>
                  <a:tr h="4627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65" t="-6579" r="-218037" b="-25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Lower Bound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Upper Bound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000516"/>
                      </a:ext>
                    </a:extLst>
                  </a:tr>
                  <a:tr h="4691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Argon2i [BDK15]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5696" t="-103846" r="-108101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2742" t="-103846" r="-946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845843"/>
                      </a:ext>
                    </a:extLst>
                  </a:tr>
                  <a:tr h="700798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DRSample</a:t>
                          </a:r>
                          <a:r>
                            <a:rPr lang="en-US" dirty="0"/>
                            <a:t> [ABH17]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5696" t="-138261" r="-108101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2742" t="-138261" r="-946" b="-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9384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BC60F20-7C8F-4A6C-BB6E-D6A03A65EBAA}"/>
                  </a:ext>
                </a:extLst>
              </p:cNvPr>
              <p:cNvSpPr/>
              <p:nvPr/>
            </p:nvSpPr>
            <p:spPr>
              <a:xfrm>
                <a:off x="3980764" y="5103898"/>
                <a:ext cx="2939142" cy="107306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7.3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BC60F20-7C8F-4A6C-BB6E-D6A03A65E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764" y="5103898"/>
                <a:ext cx="2939142" cy="107306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99AE46-8715-411F-8709-3920EC791EF2}"/>
                  </a:ext>
                </a:extLst>
              </p:cNvPr>
              <p:cNvSpPr/>
              <p:nvPr/>
            </p:nvSpPr>
            <p:spPr>
              <a:xfrm>
                <a:off x="7616290" y="5103897"/>
                <a:ext cx="1069132" cy="107306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99AE46-8715-411F-8709-3920EC791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290" y="5103897"/>
                <a:ext cx="1069132" cy="107306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38C0EB9-3C32-474D-A893-F5A9DBF20AE9}"/>
                  </a:ext>
                </a:extLst>
              </p:cNvPr>
              <p:cNvSpPr/>
              <p:nvPr/>
            </p:nvSpPr>
            <p:spPr>
              <a:xfrm>
                <a:off x="973133" y="5103896"/>
                <a:ext cx="2491579" cy="107306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/>
                  <a:t>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500,000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38C0EB9-3C32-474D-A893-F5A9DBF20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33" y="5103896"/>
                <a:ext cx="2491579" cy="107306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13BB09-4DC1-415F-AFAD-AB5A5626CDBF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5450335" y="4570134"/>
            <a:ext cx="7490" cy="533764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3C58CA-D10A-4420-ABEA-7F07498B7A4F}"/>
              </a:ext>
            </a:extLst>
          </p:cNvPr>
          <p:cNvCxnSpPr>
            <a:cxnSpLocks/>
          </p:cNvCxnSpPr>
          <p:nvPr/>
        </p:nvCxnSpPr>
        <p:spPr>
          <a:xfrm flipH="1" flipV="1">
            <a:off x="7701559" y="4570137"/>
            <a:ext cx="471912" cy="533759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24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Data-independent memory hard functions require comparatively more resources for adversaries to compute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Calculating an </a:t>
            </a:r>
            <a:r>
              <a:rPr lang="en-US" dirty="0" err="1"/>
              <a:t>iMHF</a:t>
            </a:r>
            <a:r>
              <a:rPr lang="en-US" dirty="0"/>
              <a:t> can be modeled as graph pebbling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Cumulative complexity better model than space-time complexity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158" y="4121883"/>
            <a:ext cx="4371975" cy="2295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843514"/>
            <a:ext cx="3039208" cy="279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2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s.skyhighnetworks.com/2015/07/09195038/blog-image-top-passwords-85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467" y="702733"/>
            <a:ext cx="10905066" cy="54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57084" y="5785934"/>
            <a:ext cx="16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SkyHigh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41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Background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Graph Pebbling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“Graph Reducibility”</a:t>
            </a:r>
          </a:p>
        </p:txBody>
      </p:sp>
    </p:spTree>
    <p:extLst>
      <p:ext uri="{BB962C8B-B14F-4D97-AF65-F5344CB8AC3E}">
        <p14:creationId xmlns:p14="http://schemas.microsoft.com/office/powerpoint/2010/main" val="2961978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omplicate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2B1D4F77-A17C-43D7-B7FA-545148E4E9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Main Result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4110" y="2121763"/>
                <a:ext cx="3764826" cy="377301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Computing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NP-hard!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Implication: Cryptanalysis of memory-hard functions is provably hard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110" y="2121763"/>
                <a:ext cx="3764826" cy="3773010"/>
              </a:xfrm>
              <a:blipFill>
                <a:blip r:embed="rId3"/>
                <a:stretch>
                  <a:fillRect l="-2751" t="-2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471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3-PARTITION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integers, can we partition them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sets, each with the same sum?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1,2,4,5,6,7,8,11,13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2,4,13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→19</m:t>
                    </m:r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1,7,11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→19</m:t>
                    </m:r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5,6,8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→19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{1,2,3,4,6,7,9,10,11}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62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Bounded 2-Linear Covering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integers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equations </a:t>
                </a:r>
                <a:r>
                  <a:rPr lang="en-US" dirty="0"/>
                  <a:t>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can we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dirty="0"/>
                  <a:t>so that all equations are satisfied? 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+2=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+3=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+6=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b="0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+5=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+5=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Assignment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67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Bounded 2-Linear Covering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integers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equations </a:t>
                </a:r>
                <a:r>
                  <a:rPr lang="en-US" dirty="0"/>
                  <a:t>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can we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dirty="0"/>
                  <a:t>so that all equations are satisfied? 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+2=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,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+3=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+6=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b="0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+5=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+5=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Assignment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Assignment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=6,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78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Bounded 2-Linear Covering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integers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equations </a:t>
                </a:r>
                <a:r>
                  <a:rPr lang="en-US" dirty="0"/>
                  <a:t>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can we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dirty="0"/>
                  <a:t>so that all equations are satisfied? 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+2=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,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+3=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+6=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b="0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+5=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+1=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+5=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Assignment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Assignment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=6,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b="1" dirty="0"/>
                  <a:t>Our Theorem</a:t>
                </a:r>
                <a:r>
                  <a:rPr lang="en-US" dirty="0"/>
                  <a:t>: B2LC is NP-complete (reduction from 3PARTITION)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97" b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75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Reducing 3-PARTITION to B2LC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Reducing B2LC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410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99" y="2632520"/>
            <a:ext cx="9039225" cy="2133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40258" y="1690688"/>
                <a:ext cx="1217706" cy="786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258" y="1690688"/>
                <a:ext cx="1217706" cy="786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75" y="5003102"/>
            <a:ext cx="35242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92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75428" y="2803443"/>
          <a:ext cx="8747365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947">
                  <a:extLst>
                    <a:ext uri="{9D8B030D-6E8A-4147-A177-3AD203B41FA5}">
                      <a16:colId xmlns:a16="http://schemas.microsoft.com/office/drawing/2014/main" val="2332897633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04859417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098997124"/>
                    </a:ext>
                  </a:extLst>
                </a:gridCol>
                <a:gridCol w="795974">
                  <a:extLst>
                    <a:ext uri="{9D8B030D-6E8A-4147-A177-3AD203B41FA5}">
                      <a16:colId xmlns:a16="http://schemas.microsoft.com/office/drawing/2014/main" val="2882247992"/>
                    </a:ext>
                  </a:extLst>
                </a:gridCol>
                <a:gridCol w="661921">
                  <a:extLst>
                    <a:ext uri="{9D8B030D-6E8A-4147-A177-3AD203B41FA5}">
                      <a16:colId xmlns:a16="http://schemas.microsoft.com/office/drawing/2014/main" val="53171214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332959724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40595135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844647378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606399357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194972385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99405550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640286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37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17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87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26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16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3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5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83077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1002323" y="2803443"/>
            <a:ext cx="26377" cy="289397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blipFill>
                <a:blip r:embed="rId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1563624" y="2185416"/>
            <a:ext cx="8659170" cy="91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blipFill>
                <a:blip r:embed="rId3"/>
                <a:stretch>
                  <a:fillRect l="-14634" r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19657" y="5971032"/>
                <a:ext cx="85587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integers in original 3-PARTITION instance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657" y="5971032"/>
                <a:ext cx="8558784" cy="584775"/>
              </a:xfrm>
              <a:prstGeom prst="rect">
                <a:avLst/>
              </a:prstGeom>
              <a:blipFill>
                <a:blip r:embed="rId4"/>
                <a:stretch>
                  <a:fillRect t="-12632" r="-142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280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75428" y="2803443"/>
          <a:ext cx="8747365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947">
                  <a:extLst>
                    <a:ext uri="{9D8B030D-6E8A-4147-A177-3AD203B41FA5}">
                      <a16:colId xmlns:a16="http://schemas.microsoft.com/office/drawing/2014/main" val="2332897633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04859417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098997124"/>
                    </a:ext>
                  </a:extLst>
                </a:gridCol>
                <a:gridCol w="795974">
                  <a:extLst>
                    <a:ext uri="{9D8B030D-6E8A-4147-A177-3AD203B41FA5}">
                      <a16:colId xmlns:a16="http://schemas.microsoft.com/office/drawing/2014/main" val="2882247992"/>
                    </a:ext>
                  </a:extLst>
                </a:gridCol>
                <a:gridCol w="661921">
                  <a:extLst>
                    <a:ext uri="{9D8B030D-6E8A-4147-A177-3AD203B41FA5}">
                      <a16:colId xmlns:a16="http://schemas.microsoft.com/office/drawing/2014/main" val="53171214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332959724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40595135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844647378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606399357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194972385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99405550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373700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37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7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87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26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16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3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5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83077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1002323" y="2803443"/>
            <a:ext cx="26377" cy="289397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blipFill>
                <a:blip r:embed="rId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1563624" y="2185416"/>
            <a:ext cx="8659170" cy="91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blipFill>
                <a:blip r:embed="rId3"/>
                <a:stretch>
                  <a:fillRect l="-14634" r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19657" y="5971032"/>
                <a:ext cx="85587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integers in original 3-PARTITION instance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657" y="5971032"/>
                <a:ext cx="8558784" cy="584775"/>
              </a:xfrm>
              <a:prstGeom prst="rect">
                <a:avLst/>
              </a:prstGeom>
              <a:blipFill>
                <a:blip r:embed="rId4"/>
                <a:stretch>
                  <a:fillRect t="-12632" r="-142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407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Users tend to pick weak passwords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Server attacks are inevitable</a:t>
            </a:r>
          </a:p>
        </p:txBody>
      </p:sp>
      <p:pic>
        <p:nvPicPr>
          <p:cNvPr id="1026" name="Picture 2" descr="Image result for common passwo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459" y="534384"/>
            <a:ext cx="4812079" cy="258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97" y="4001294"/>
            <a:ext cx="2509838" cy="265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7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75428" y="2803443"/>
          <a:ext cx="8747365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947">
                  <a:extLst>
                    <a:ext uri="{9D8B030D-6E8A-4147-A177-3AD203B41FA5}">
                      <a16:colId xmlns:a16="http://schemas.microsoft.com/office/drawing/2014/main" val="2332897633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04859417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098997124"/>
                    </a:ext>
                  </a:extLst>
                </a:gridCol>
                <a:gridCol w="795974">
                  <a:extLst>
                    <a:ext uri="{9D8B030D-6E8A-4147-A177-3AD203B41FA5}">
                      <a16:colId xmlns:a16="http://schemas.microsoft.com/office/drawing/2014/main" val="2882247992"/>
                    </a:ext>
                  </a:extLst>
                </a:gridCol>
                <a:gridCol w="661921">
                  <a:extLst>
                    <a:ext uri="{9D8B030D-6E8A-4147-A177-3AD203B41FA5}">
                      <a16:colId xmlns:a16="http://schemas.microsoft.com/office/drawing/2014/main" val="53171214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332959724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40595135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844647378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606399357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194972385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99405550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796973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37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7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87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26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16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3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5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83077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1002323" y="2803443"/>
            <a:ext cx="26377" cy="289397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blipFill>
                <a:blip r:embed="rId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1563624" y="2185416"/>
            <a:ext cx="8659170" cy="91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blipFill>
                <a:blip r:embed="rId3"/>
                <a:stretch>
                  <a:fillRect l="-14634" r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19657" y="5971032"/>
                <a:ext cx="85587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integers in original 3-PARTITION instance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657" y="5971032"/>
                <a:ext cx="8558784" cy="584775"/>
              </a:xfrm>
              <a:prstGeom prst="rect">
                <a:avLst/>
              </a:prstGeom>
              <a:blipFill>
                <a:blip r:embed="rId4"/>
                <a:stretch>
                  <a:fillRect t="-12632" r="-142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50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75428" y="2803443"/>
          <a:ext cx="8747365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947">
                  <a:extLst>
                    <a:ext uri="{9D8B030D-6E8A-4147-A177-3AD203B41FA5}">
                      <a16:colId xmlns:a16="http://schemas.microsoft.com/office/drawing/2014/main" val="2332897633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04859417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098997124"/>
                    </a:ext>
                  </a:extLst>
                </a:gridCol>
                <a:gridCol w="795974">
                  <a:extLst>
                    <a:ext uri="{9D8B030D-6E8A-4147-A177-3AD203B41FA5}">
                      <a16:colId xmlns:a16="http://schemas.microsoft.com/office/drawing/2014/main" val="2882247992"/>
                    </a:ext>
                  </a:extLst>
                </a:gridCol>
                <a:gridCol w="661921">
                  <a:extLst>
                    <a:ext uri="{9D8B030D-6E8A-4147-A177-3AD203B41FA5}">
                      <a16:colId xmlns:a16="http://schemas.microsoft.com/office/drawing/2014/main" val="53171214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332959724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40595135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844647378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606399357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194972385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99405550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473163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37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7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87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26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16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3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5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83077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1002323" y="2803443"/>
            <a:ext cx="26377" cy="289397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blipFill>
                <a:blip r:embed="rId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1563624" y="2185416"/>
            <a:ext cx="8659170" cy="91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blipFill>
                <a:blip r:embed="rId3"/>
                <a:stretch>
                  <a:fillRect l="-14634" r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19657" y="5971032"/>
                <a:ext cx="85587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integers in original 3-PARTITION instance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657" y="5971032"/>
                <a:ext cx="8558784" cy="584775"/>
              </a:xfrm>
              <a:prstGeom prst="rect">
                <a:avLst/>
              </a:prstGeom>
              <a:blipFill>
                <a:blip r:embed="rId4"/>
                <a:stretch>
                  <a:fillRect t="-12632" r="-142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064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75428" y="2803443"/>
          <a:ext cx="8747365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947">
                  <a:extLst>
                    <a:ext uri="{9D8B030D-6E8A-4147-A177-3AD203B41FA5}">
                      <a16:colId xmlns:a16="http://schemas.microsoft.com/office/drawing/2014/main" val="2332897633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04859417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098997124"/>
                    </a:ext>
                  </a:extLst>
                </a:gridCol>
                <a:gridCol w="795974">
                  <a:extLst>
                    <a:ext uri="{9D8B030D-6E8A-4147-A177-3AD203B41FA5}">
                      <a16:colId xmlns:a16="http://schemas.microsoft.com/office/drawing/2014/main" val="2882247992"/>
                    </a:ext>
                  </a:extLst>
                </a:gridCol>
                <a:gridCol w="661921">
                  <a:extLst>
                    <a:ext uri="{9D8B030D-6E8A-4147-A177-3AD203B41FA5}">
                      <a16:colId xmlns:a16="http://schemas.microsoft.com/office/drawing/2014/main" val="53171214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332959724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40595135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844647378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606399357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194972385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99405550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473163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37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7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87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26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16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3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5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83077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1002323" y="2803443"/>
            <a:ext cx="26377" cy="289397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blipFill>
                <a:blip r:embed="rId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1563624" y="2185416"/>
            <a:ext cx="8659170" cy="91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blipFill>
                <a:blip r:embed="rId3"/>
                <a:stretch>
                  <a:fillRect l="-14634" r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19657" y="5971032"/>
                <a:ext cx="85587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integers in original 3-PARTITION instance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657" y="5971032"/>
                <a:ext cx="8558784" cy="584775"/>
              </a:xfrm>
              <a:prstGeom prst="rect">
                <a:avLst/>
              </a:prstGeom>
              <a:blipFill>
                <a:blip r:embed="rId4"/>
                <a:stretch>
                  <a:fillRect t="-12632" r="-142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970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dirty="0"/>
                  <a:t> Reducing 3-PARTITION to B2LC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Reducing B2LC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𝑐𝑐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1607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041381" y="39262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454970" y="39262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99659" y="39262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317912" y="39262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589991" y="35270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7448340" y="34826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883775" y="35270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145302" y="35270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994345" y="35270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041381" y="23641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454970" y="23641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899659" y="23641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317912" y="23641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4589991" y="19649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7448340" y="19205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883775" y="19649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3145302" y="19649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994345" y="19649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235147" y="35724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47" y="3572447"/>
                <a:ext cx="53065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238224" y="22546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224" y="2254601"/>
                <a:ext cx="53065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346" y="4775315"/>
            <a:ext cx="2743200" cy="1666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74AE3A-DB08-434B-BD19-F5A0FCBB0F52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74AE3A-DB08-434B-BD19-F5A0FCBB0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5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5305CF5-91C6-4C1C-8EA6-EF497B667CAF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63" grpId="0"/>
      <p:bldP spid="6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86606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441917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6744955" y="36350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886606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endCxn id="48" idx="2"/>
          </p:cNvCxnSpPr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  <a:endCxn id="48" idx="6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947525-5CD8-4F4C-88E9-B0C8AF2D0F3F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947525-5CD8-4F4C-88E9-B0C8AF2D0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3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23E6A3F1-D7E8-4E4E-BB49-C507DDACD875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FC45100-93FD-4D00-A33E-806B4AB76543}"/>
                  </a:ext>
                </a:extLst>
              </p:cNvPr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FC45100-93FD-4D00-A33E-806B4AB76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9946F4-B520-43AE-AD0F-C058901BB10B}"/>
                  </a:ext>
                </a:extLst>
              </p:cNvPr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9946F4-B520-43AE-AD0F-C058901BB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4092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Honest Pebbling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86606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441917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6744955" y="36350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886606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endCxn id="48" idx="2"/>
          </p:cNvCxnSpPr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  <a:endCxn id="48" idx="6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2470751" y="363503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ED4FF50-4BAD-412C-A3D2-7B354DFD0A04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ED4FF50-4BAD-412C-A3D2-7B354DFD0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3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D7334CC7-3FBD-45A3-B89B-914AC52D5568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061FF4D-646E-4686-8A9B-AD8EA265BBDF}"/>
                  </a:ext>
                </a:extLst>
              </p:cNvPr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061FF4D-646E-4686-8A9B-AD8EA265B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8CE9AB8-3DEA-439F-943F-6A6DAD7613F2}"/>
                  </a:ext>
                </a:extLst>
              </p:cNvPr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8CE9AB8-3DEA-439F-943F-6A6DAD76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3652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Honest Pebbling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86606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441917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6744955" y="36350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886606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endCxn id="48" idx="2"/>
          </p:cNvCxnSpPr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  <a:endCxn id="48" idx="6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3852152" y="36890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E576550-E12D-4B2D-8E3E-0F228118882E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E576550-E12D-4B2D-8E3E-0F2281188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3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95D420A5-2E0B-493B-A744-F1253C3E6E2A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9177AF0-A44A-422C-84A9-529245D4C3AB}"/>
                  </a:ext>
                </a:extLst>
              </p:cNvPr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9177AF0-A44A-422C-84A9-529245D4C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FEFEB02-3992-4BC6-83A5-F21ECF85B4C7}"/>
                  </a:ext>
                </a:extLst>
              </p:cNvPr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FEFEB02-3992-4BC6-83A5-F21ECF85B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4196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Honest Pebbling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86606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6744955" y="36350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886606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endCxn id="48" idx="2"/>
          </p:cNvCxnSpPr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48" idx="6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2468216" y="5197136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5260169" y="3662392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68B898E-4378-4959-AD36-E0402F1F1BEB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68B898E-4378-4959-AD36-E0402F1F1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3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A1D428E8-6B1E-4892-B390-FD9F4CB722CC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C2317F3-C474-4DDF-B4B9-67FCDCCB37BB}"/>
                  </a:ext>
                </a:extLst>
              </p:cNvPr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C2317F3-C474-4DDF-B4B9-67FCDCCB3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0D0CC5-54DE-4A98-9F87-C9BB525DCF2F}"/>
                  </a:ext>
                </a:extLst>
              </p:cNvPr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0D0CC5-54DE-4A98-9F87-C9BB525DC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350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Honest Pebbling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441917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3877352" y="5216186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724059" y="365408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3898811" y="2089830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BB93BB-9460-40E0-B342-69612C49B89B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BB93BB-9460-40E0-B342-69612C49B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3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28B0B70F-631F-4034-8122-C58C31B15584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F05F25-D0C0-4941-9828-BF954E1CAAC7}"/>
                  </a:ext>
                </a:extLst>
              </p:cNvPr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F05F25-D0C0-4941-9828-BF954E1CA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1027DC4-3F10-4FF9-BE58-29FE6FB326D2}"/>
                  </a:ext>
                </a:extLst>
              </p:cNvPr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1027DC4-3F10-4FF9-BE58-29FE6FB32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17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05" y="643467"/>
            <a:ext cx="9523190" cy="55710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4405" y="2889504"/>
            <a:ext cx="6602587" cy="3383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34405" y="1258994"/>
            <a:ext cx="6602587" cy="3383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0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Honest Pebbling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86606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441917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6744955" y="36350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886606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endCxn id="48" idx="2"/>
          </p:cNvCxnSpPr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  <a:endCxn id="48" idx="6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5306814" y="5239801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8101414" y="365408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5289045" y="2038747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3673AE-0CD1-4DC2-8DD2-21935160B921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3673AE-0CD1-4DC2-8DD2-21935160B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3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C572215E-BCBE-4566-923A-89B2FE826594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D076EC3-E300-46BF-BF85-F41F5C7CC395}"/>
                  </a:ext>
                </a:extLst>
              </p:cNvPr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D076EC3-E300-46BF-BF85-F41F5C7CC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492B538-9020-4A2D-A5C4-15A42E794010}"/>
                  </a:ext>
                </a:extLst>
              </p:cNvPr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492B538-9020-4A2D-A5C4-15A42E794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6040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Honest Pebbling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86606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441917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6744955" y="36350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886606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endCxn id="48" idx="2"/>
          </p:cNvCxnSpPr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  <a:endCxn id="48" idx="6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6724328" y="2083198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733123" y="5216186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24ED75F-4348-4BB6-BA33-1B10952227CB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24ED75F-4348-4BB6-BA33-1B109522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3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AF20C5F4-BC83-4E6D-BDF1-CF31C1039EAC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A6C88C-6904-4578-B998-2F5B500CCED7}"/>
                  </a:ext>
                </a:extLst>
              </p:cNvPr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A6C88C-6904-4578-B998-2F5B500CC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6DB79E-3E9B-462F-87C9-0E0156CFAE7D}"/>
                  </a:ext>
                </a:extLst>
              </p:cNvPr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6DB79E-3E9B-462F-87C9-0E0156CFA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0469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Honest Pebbling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86606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441917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6744955" y="36350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886606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endCxn id="48" idx="2"/>
          </p:cNvCxnSpPr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  <a:endCxn id="48" idx="6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8149752" y="5197136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705A99-1488-4E98-A402-21224FC05880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705A99-1488-4E98-A402-21224FC05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3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F0FE6D4C-725B-4D4B-A1F1-6D9CEC608316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C121713-1E72-4931-BC2A-EB7053B6431E}"/>
                  </a:ext>
                </a:extLst>
              </p:cNvPr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C121713-1E72-4931-BC2A-EB7053B64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E7B1DD3-6D28-4976-B842-FBD8833E8D4B}"/>
                  </a:ext>
                </a:extLst>
              </p:cNvPr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E7B1DD3-6D28-4976-B842-FBD8833E8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5061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Cheater!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859373" y="52669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accent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2461696" y="5235436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724059" y="3654084"/>
            <a:ext cx="876300" cy="8490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3877352" y="208319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F176456-514B-4608-ABCD-3061F425F95E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F176456-514B-4608-ABCD-3061F425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5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BB41692E-DBAC-4F1F-BB05-8D410B35DDB5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92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Cheater!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859373" y="52669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accent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accent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2461696" y="5235436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724059" y="3654084"/>
            <a:ext cx="876300" cy="8490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3877352" y="208319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66E8AAB-401B-4135-B10F-01BA25E567C1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66E8AAB-401B-4135-B10F-01BA25E56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3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35827BDB-F0B2-4F49-B483-64C15BCB64B8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3248811-25CB-4365-B4C2-70625D940A03}"/>
                  </a:ext>
                </a:extLst>
              </p:cNvPr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3248811-25CB-4365-B4C2-70625D940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6F99EE-2012-44B7-B352-957308215775}"/>
                  </a:ext>
                </a:extLst>
              </p:cNvPr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6F99EE-2012-44B7-B352-957308215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6305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Cheater!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859373" y="52669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accent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accent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2461696" y="5235436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724059" y="3654084"/>
            <a:ext cx="876300" cy="8490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3877352" y="2083197"/>
            <a:ext cx="876300" cy="849086"/>
          </a:xfrm>
          <a:prstGeom prst="ellipse">
            <a:avLst/>
          </a:prstGeom>
          <a:solidFill>
            <a:schemeClr val="accent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6B6AEF-8D9A-48C7-9657-2B13FB6412C7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6B6AEF-8D9A-48C7-9657-2B13FB641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3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73AF1CF-37CD-4C30-9EA4-38FE424E4BA4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31D625-D443-4B05-A0DB-4F52CB82856A}"/>
                  </a:ext>
                </a:extLst>
              </p:cNvPr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31D625-D443-4B05-A0DB-4F52CB828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E85A83C-6440-4B29-A3FF-3D90CBF9B218}"/>
                  </a:ext>
                </a:extLst>
              </p:cNvPr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E85A83C-6440-4B29-A3FF-3D90CBF9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808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Cheater!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035" y="661988"/>
            <a:ext cx="3333750" cy="205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43" y="2719388"/>
            <a:ext cx="333375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0" y="676276"/>
            <a:ext cx="333375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2733676"/>
            <a:ext cx="3333750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715" y="2733676"/>
            <a:ext cx="3333750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5100637"/>
            <a:ext cx="96774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394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8F993-1D63-43DF-B4CD-89B2ABBA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92" y="1352550"/>
            <a:ext cx="10344758" cy="53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990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Background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Graph Pebbling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“Graph Reducibility”</a:t>
            </a:r>
          </a:p>
        </p:txBody>
      </p:sp>
    </p:spTree>
    <p:extLst>
      <p:ext uri="{BB962C8B-B14F-4D97-AF65-F5344CB8AC3E}">
        <p14:creationId xmlns:p14="http://schemas.microsoft.com/office/powerpoint/2010/main" val="14490381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Reducibility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We say that a directed acyclic graph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-reducible if there exists a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nodes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has depth at most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1355272" y="34056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2773525" y="34056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2" name="Straight Arrow Connector 11"/>
          <p:cNvCxnSpPr>
            <a:stCxn id="9" idx="6"/>
            <a:endCxn id="10" idx="2"/>
          </p:cNvCxnSpPr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202664" y="34056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>
            <a:off x="366071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631803" y="34056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8" name="Straight Arrow Connector 17"/>
          <p:cNvCxnSpPr>
            <a:endCxn id="17" idx="2"/>
          </p:cNvCxnSpPr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050056" y="34056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20" name="Straight Arrow Connector 19"/>
          <p:cNvCxnSpPr>
            <a:endCxn id="19" idx="2"/>
          </p:cNvCxnSpPr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468309" y="34056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22" name="Straight Arrow Connector 21"/>
          <p:cNvCxnSpPr>
            <a:endCxn id="21" idx="2"/>
          </p:cNvCxnSpPr>
          <p:nvPr/>
        </p:nvCxnSpPr>
        <p:spPr>
          <a:xfrm>
            <a:off x="7926356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9871012" y="34056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>
            <a:off x="9329059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9" idx="0"/>
            <a:endCxn id="15" idx="0"/>
          </p:cNvCxnSpPr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&quot;No&quot; Symbol 32"/>
          <p:cNvSpPr/>
          <p:nvPr/>
        </p:nvSpPr>
        <p:spPr>
          <a:xfrm>
            <a:off x="5761724" y="3525818"/>
            <a:ext cx="616458" cy="60879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9018037" y="4518694"/>
                <a:ext cx="27991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US" sz="2800" dirty="0"/>
                  <a:t> - reducible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037" y="4518694"/>
                <a:ext cx="2799183" cy="523220"/>
              </a:xfrm>
              <a:prstGeom prst="rect">
                <a:avLst/>
              </a:prstGeom>
              <a:blipFill>
                <a:blip r:embed="rId3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71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33" grpId="0" animBg="1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641" y="357716"/>
            <a:ext cx="7900372" cy="602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192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Reducibility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Can deduce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-reducible!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Depth-robustness is a </a:t>
                </a:r>
                <a:r>
                  <a:rPr lang="en-US" i="1" dirty="0"/>
                  <a:t>necessary</a:t>
                </a:r>
                <a:r>
                  <a:rPr lang="en-US" dirty="0"/>
                  <a:t> condition for secure </a:t>
                </a:r>
                <a:r>
                  <a:rPr lang="en-US" dirty="0" err="1"/>
                  <a:t>iMHFs</a:t>
                </a:r>
                <a:r>
                  <a:rPr lang="en-US" dirty="0"/>
                  <a:t> (AB16)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There exists attack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rad>
                      </m:e>
                    </m:d>
                  </m:oMath>
                </a14:m>
                <a:r>
                  <a:rPr lang="en-US" dirty="0"/>
                  <a:t>, which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Depth-robustness is a </a:t>
                </a:r>
                <a:r>
                  <a:rPr lang="en-US" i="1" dirty="0"/>
                  <a:t>sufficient</a:t>
                </a:r>
                <a:r>
                  <a:rPr lang="en-US" dirty="0"/>
                  <a:t> condition for secure </a:t>
                </a:r>
                <a:r>
                  <a:rPr lang="en-US" dirty="0" err="1"/>
                  <a:t>iMHFs</a:t>
                </a:r>
                <a:r>
                  <a:rPr lang="en-US" dirty="0"/>
                  <a:t> (ABP16)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5114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Vertex Cover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an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does there exist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which intersects all edges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38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32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Vertex Cover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an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does there exist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which intersects all edges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38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accent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accent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6508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Vertex Cover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an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does there exist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which intersects all edges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38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accent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accent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3061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Vertex Cover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an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does there exist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which intersects all edges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38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accent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accent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accent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7099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Arbitrarily label the vertices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and direct edges in topological ordering.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38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0212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Arbitrarily label the vertices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and direct edges in topological ordering.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38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35004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6031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/>
                  <a:t> Arbitrarily </a:t>
                </a:r>
                <a:r>
                  <a:rPr lang="en-US" dirty="0"/>
                  <a:t>label the vertices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and direct edges in topological ordering.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38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5030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For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create an ingoing path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and an outgoing path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1735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0"/>
          </p:cNvCxnSpPr>
          <p:nvPr/>
        </p:nvCxnSpPr>
        <p:spPr>
          <a:xfrm flipH="1" flipV="1">
            <a:off x="3734688" y="2152650"/>
            <a:ext cx="15550" cy="124388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142834" y="2133940"/>
            <a:ext cx="15550" cy="124388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593743" y="2167525"/>
            <a:ext cx="15550" cy="124388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4"/>
          </p:cNvCxnSpPr>
          <p:nvPr/>
        </p:nvCxnSpPr>
        <p:spPr>
          <a:xfrm flipV="1">
            <a:off x="8015107" y="4245616"/>
            <a:ext cx="0" cy="120509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6"/>
          </p:cNvCxnSpPr>
          <p:nvPr/>
        </p:nvCxnSpPr>
        <p:spPr>
          <a:xfrm>
            <a:off x="5598866" y="5026172"/>
            <a:ext cx="1217450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9" idx="3"/>
          </p:cNvCxnSpPr>
          <p:nvPr/>
        </p:nvCxnSpPr>
        <p:spPr>
          <a:xfrm flipV="1">
            <a:off x="3961925" y="4095870"/>
            <a:ext cx="888972" cy="619005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0" idx="7"/>
          </p:cNvCxnSpPr>
          <p:nvPr/>
        </p:nvCxnSpPr>
        <p:spPr>
          <a:xfrm flipH="1">
            <a:off x="6891899" y="2925557"/>
            <a:ext cx="685058" cy="62072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943941" y="5341726"/>
            <a:ext cx="888972" cy="619005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10947" y="1543087"/>
            <a:ext cx="3930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946306" y="1543087"/>
            <a:ext cx="330544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80222" y="1543087"/>
            <a:ext cx="3930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92490" y="4756951"/>
            <a:ext cx="3930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818579" y="5474527"/>
            <a:ext cx="3930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76957" y="2544537"/>
            <a:ext cx="3930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502013" y="5838862"/>
            <a:ext cx="3930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0061" y="4601629"/>
            <a:ext cx="3930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453257" y="4635894"/>
                <a:ext cx="326249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Path of length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if and only if a blue edge remains!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257" y="4635894"/>
                <a:ext cx="3262493" cy="1569660"/>
              </a:xfrm>
              <a:prstGeom prst="rect">
                <a:avLst/>
              </a:prstGeom>
              <a:blipFill>
                <a:blip r:embed="rId2"/>
                <a:stretch>
                  <a:fillRect l="-4860" t="-4651" r="-3551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0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908" y="4802586"/>
            <a:ext cx="4457700" cy="1028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277" y="2752436"/>
            <a:ext cx="2762250" cy="1657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9" y="252779"/>
            <a:ext cx="3200400" cy="1428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27" y="2112393"/>
            <a:ext cx="2745033" cy="19334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8943" y="1886217"/>
            <a:ext cx="3048000" cy="723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456" y="4458472"/>
            <a:ext cx="2143125" cy="2143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908" y="2085285"/>
            <a:ext cx="2327529" cy="1319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56" y="4743831"/>
            <a:ext cx="3381375" cy="1352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377" y="587910"/>
            <a:ext cx="2480828" cy="10936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949" y="134207"/>
            <a:ext cx="1536573" cy="15161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9337" y="260332"/>
            <a:ext cx="1751871" cy="14211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70522" y="3697395"/>
            <a:ext cx="5715000" cy="695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18656" y="2478367"/>
            <a:ext cx="3973704" cy="8091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75722" y="4661453"/>
            <a:ext cx="2209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726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614362"/>
            <a:ext cx="10029825" cy="5629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412" y="720237"/>
            <a:ext cx="2476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537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We show 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NP-hard (as is 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Integer Program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/>
                  <a:t> integrality gap.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Evidence that a problem is hard to approximate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We show that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it is NP-hard to determine whether a graph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-reducible (even for graphs with bounded degree).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it is hard to: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to a factor of 1.3 (minimum Vertex Cover).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to a factor of 2 (Unique Games Conjecture).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An optimal cumulative cost pebbling of a graph may take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steps.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9061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Open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8606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Does there exist an algorithm to 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Do there exist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so that given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-reducible graph, we can a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nodes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has depth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?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Even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approximation helps!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8606"/>
              </a:xfrm>
              <a:blipFill>
                <a:blip r:embed="rId2"/>
                <a:stretch>
                  <a:fillRect l="-1043" t="-2043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355273" y="389804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2773526" y="389804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6" name="Straight Arrow Connector 5"/>
          <p:cNvCxnSpPr>
            <a:stCxn id="4" idx="6"/>
            <a:endCxn id="5" idx="2"/>
          </p:cNvCxnSpPr>
          <p:nvPr/>
        </p:nvCxnSpPr>
        <p:spPr>
          <a:xfrm>
            <a:off x="2231573" y="432258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202665" y="389804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" name="Straight Arrow Connector 7"/>
          <p:cNvCxnSpPr>
            <a:endCxn id="7" idx="2"/>
          </p:cNvCxnSpPr>
          <p:nvPr/>
        </p:nvCxnSpPr>
        <p:spPr>
          <a:xfrm>
            <a:off x="3660712" y="432258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631804" y="389804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0" name="Straight Arrow Connector 9"/>
          <p:cNvCxnSpPr>
            <a:endCxn id="9" idx="2"/>
          </p:cNvCxnSpPr>
          <p:nvPr/>
        </p:nvCxnSpPr>
        <p:spPr>
          <a:xfrm>
            <a:off x="5089851" y="432258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050057" y="389804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12" name="Straight Arrow Connector 11"/>
          <p:cNvCxnSpPr>
            <a:endCxn id="11" idx="2"/>
          </p:cNvCxnSpPr>
          <p:nvPr/>
        </p:nvCxnSpPr>
        <p:spPr>
          <a:xfrm>
            <a:off x="6508104" y="432258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8468310" y="389804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14" name="Straight Arrow Connector 13"/>
          <p:cNvCxnSpPr>
            <a:endCxn id="13" idx="2"/>
          </p:cNvCxnSpPr>
          <p:nvPr/>
        </p:nvCxnSpPr>
        <p:spPr>
          <a:xfrm>
            <a:off x="7926357" y="432258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9871013" y="389804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>
            <a:off x="9329060" y="432258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4" idx="0"/>
            <a:endCxn id="7" idx="0"/>
          </p:cNvCxnSpPr>
          <p:nvPr/>
        </p:nvCxnSpPr>
        <p:spPr>
          <a:xfrm rot="5400000" flipH="1" flipV="1">
            <a:off x="3217119" y="247434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7" y="247434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2" y="331073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2" y="332978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&quot;No&quot; Symbol 20"/>
          <p:cNvSpPr/>
          <p:nvPr/>
        </p:nvSpPr>
        <p:spPr>
          <a:xfrm>
            <a:off x="5761725" y="4018188"/>
            <a:ext cx="616458" cy="60879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018038" y="5011064"/>
                <a:ext cx="27991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US" sz="2800" dirty="0"/>
                  <a:t> - reducible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038" y="5011064"/>
                <a:ext cx="2799183" cy="523220"/>
              </a:xfrm>
              <a:prstGeom prst="rect">
                <a:avLst/>
              </a:prstGeom>
              <a:blipFill>
                <a:blip r:embed="rId3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32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1" grpId="0" animBg="1"/>
      <p:bldP spid="13" grpId="0" animBg="1"/>
      <p:bldP spid="15" grpId="0" animBg="1"/>
      <p:bldP spid="21" grpId="0" animBg="1"/>
      <p:bldP spid="2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hank you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" r="5" b="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4651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267201" y="1600200"/>
            <a:ext cx="3634887" cy="3124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91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908" y="4802586"/>
            <a:ext cx="4457700" cy="1028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277" y="2752436"/>
            <a:ext cx="2762250" cy="1657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9" y="252779"/>
            <a:ext cx="3200400" cy="1428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27" y="2112393"/>
            <a:ext cx="2745033" cy="19334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8943" y="1886217"/>
            <a:ext cx="3048000" cy="723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456" y="4458472"/>
            <a:ext cx="2143125" cy="2143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908" y="2085285"/>
            <a:ext cx="2327529" cy="1319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56" y="4743831"/>
            <a:ext cx="3381375" cy="1352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377" y="587910"/>
            <a:ext cx="2480828" cy="10936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949" y="134207"/>
            <a:ext cx="1536573" cy="15161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9337" y="260332"/>
            <a:ext cx="1751871" cy="14211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70522" y="3697395"/>
            <a:ext cx="5715000" cy="695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18656" y="2478367"/>
            <a:ext cx="3973704" cy="8091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75722" y="4661453"/>
            <a:ext cx="2209800" cy="206692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31F95ED-4620-4F24-A2E6-2FF3DFAF5CA4}"/>
              </a:ext>
            </a:extLst>
          </p:cNvPr>
          <p:cNvSpPr/>
          <p:nvPr/>
        </p:nvSpPr>
        <p:spPr>
          <a:xfrm>
            <a:off x="434794" y="747966"/>
            <a:ext cx="11161544" cy="5352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D8E8FBC-14AA-44A7-8532-024DB6BA6E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9026" y="1263661"/>
            <a:ext cx="3450914" cy="19141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8DBAD0-35CF-416B-BD34-F96D8C4E12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78142" y="1153929"/>
            <a:ext cx="2143125" cy="2133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C6D4E9-1634-4FDB-B958-6EE84600052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75142" y="1112454"/>
            <a:ext cx="2580343" cy="23118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0A7BAC-43B9-4F16-B908-DBC9008DD64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7263" y="3621938"/>
            <a:ext cx="3066428" cy="17580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583229-A614-48C8-B302-84BB6C64610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66074" y="3734377"/>
            <a:ext cx="2619375" cy="17430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0227FA-4C3E-44A4-8FD3-1A250A6B435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50277" y="3964241"/>
            <a:ext cx="3619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42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1720</Words>
  <Application>Microsoft Office PowerPoint</Application>
  <PresentationFormat>Widescreen</PresentationFormat>
  <Paragraphs>343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Password Hashing and Graph Pebbling</vt:lpstr>
      <vt:lpstr>Structure of Talk</vt:lpstr>
      <vt:lpstr>Background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Motivation</vt:lpstr>
      <vt:lpstr>Password Hash Function Goals</vt:lpstr>
      <vt:lpstr>PowerPoint Presentation</vt:lpstr>
      <vt:lpstr>PowerPoint Presentation</vt:lpstr>
      <vt:lpstr>Memory Hard Functions</vt:lpstr>
      <vt:lpstr>iMHFs</vt:lpstr>
      <vt:lpstr>iMHFs</vt:lpstr>
      <vt:lpstr>iMHFs</vt:lpstr>
      <vt:lpstr>iMHFs</vt:lpstr>
      <vt:lpstr>iMHFs</vt:lpstr>
      <vt:lpstr>iMHFs</vt:lpstr>
      <vt:lpstr>Graph Pebbling</vt:lpstr>
      <vt:lpstr>Graph Pebbling</vt:lpstr>
      <vt:lpstr>Graph Pebbling</vt:lpstr>
      <vt:lpstr>Graph Pebbling</vt:lpstr>
      <vt:lpstr>Graph Pebbling</vt:lpstr>
      <vt:lpstr>Graph Pebbling</vt:lpstr>
      <vt:lpstr>Graph Pebbling</vt:lpstr>
      <vt:lpstr>Graph Pebbling</vt:lpstr>
      <vt:lpstr>iMHFs</vt:lpstr>
      <vt:lpstr>Graph Pebbling</vt:lpstr>
      <vt:lpstr>Graph Pebbling</vt:lpstr>
      <vt:lpstr>Graph Pebbling</vt:lpstr>
      <vt:lpstr>Graph Pebbling</vt:lpstr>
      <vt:lpstr>Graph Pebbling</vt:lpstr>
      <vt:lpstr>Graph Pebbling</vt:lpstr>
      <vt:lpstr>Graph Pebbling</vt:lpstr>
      <vt:lpstr>iMHFs</vt:lpstr>
      <vt:lpstr>Review</vt:lpstr>
      <vt:lpstr>Structure of Talk</vt:lpstr>
      <vt:lpstr>Main Result</vt:lpstr>
      <vt:lpstr>3-PARTITION</vt:lpstr>
      <vt:lpstr>Bounded 2-Linear Covering</vt:lpstr>
      <vt:lpstr>Bounded 2-Linear Covering</vt:lpstr>
      <vt:lpstr>Bounded 2-Linear Covering</vt:lpstr>
      <vt:lpstr>Reductions</vt:lpstr>
      <vt:lpstr>Reductions</vt:lpstr>
      <vt:lpstr>Reductions</vt:lpstr>
      <vt:lpstr>Reductions</vt:lpstr>
      <vt:lpstr>Reductions</vt:lpstr>
      <vt:lpstr>Reductions</vt:lpstr>
      <vt:lpstr>Reductions</vt:lpstr>
      <vt:lpstr>Reductions</vt:lpstr>
      <vt:lpstr>Reductions</vt:lpstr>
      <vt:lpstr>Reductions</vt:lpstr>
      <vt:lpstr>Honest Pebbling</vt:lpstr>
      <vt:lpstr>Honest Pebbling</vt:lpstr>
      <vt:lpstr>Honest Pebbling</vt:lpstr>
      <vt:lpstr>Honest Pebbling</vt:lpstr>
      <vt:lpstr>Honest Pebbling</vt:lpstr>
      <vt:lpstr>Honest Pebbling</vt:lpstr>
      <vt:lpstr>Honest Pebbling</vt:lpstr>
      <vt:lpstr>Cheater!</vt:lpstr>
      <vt:lpstr>Cheater!</vt:lpstr>
      <vt:lpstr>Cheater!</vt:lpstr>
      <vt:lpstr>Cheater!</vt:lpstr>
      <vt:lpstr>Reductions</vt:lpstr>
      <vt:lpstr>Structure of Talk</vt:lpstr>
      <vt:lpstr>Graph Reducibility</vt:lpstr>
      <vt:lpstr>Graph Reducibility</vt:lpstr>
      <vt:lpstr>Vertex Cover</vt:lpstr>
      <vt:lpstr>Vertex Cover</vt:lpstr>
      <vt:lpstr>Vertex Cover</vt:lpstr>
      <vt:lpstr>Vertex Cover</vt:lpstr>
      <vt:lpstr>Reduction</vt:lpstr>
      <vt:lpstr>Reduction</vt:lpstr>
      <vt:lpstr>Reduction</vt:lpstr>
      <vt:lpstr>Reduction</vt:lpstr>
      <vt:lpstr>Reduction</vt:lpstr>
      <vt:lpstr>PowerPoint Presentation</vt:lpstr>
      <vt:lpstr>Summary</vt:lpstr>
      <vt:lpstr>Open Questions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Password Hashing and Graph Pebbling</dc:title>
  <dc:creator>Samson S Zhou</dc:creator>
  <cp:lastModifiedBy>Samson S Zhou</cp:lastModifiedBy>
  <cp:revision>4</cp:revision>
  <dcterms:created xsi:type="dcterms:W3CDTF">2018-03-13T00:50:12Z</dcterms:created>
  <dcterms:modified xsi:type="dcterms:W3CDTF">2018-03-13T01:14:29Z</dcterms:modified>
</cp:coreProperties>
</file>